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</p:sldMasterIdLst>
  <p:notesMasterIdLst>
    <p:notesMasterId r:id="rId24"/>
  </p:notesMasterIdLst>
  <p:sldIdLst>
    <p:sldId id="256" r:id="rId4"/>
    <p:sldId id="257" r:id="rId5"/>
    <p:sldId id="479" r:id="rId6"/>
    <p:sldId id="480" r:id="rId7"/>
    <p:sldId id="258" r:id="rId8"/>
    <p:sldId id="259" r:id="rId9"/>
    <p:sldId id="261" r:id="rId10"/>
    <p:sldId id="481" r:id="rId11"/>
    <p:sldId id="482" r:id="rId12"/>
    <p:sldId id="474" r:id="rId13"/>
    <p:sldId id="483" r:id="rId14"/>
    <p:sldId id="475" r:id="rId15"/>
    <p:sldId id="484" r:id="rId16"/>
    <p:sldId id="485" r:id="rId17"/>
    <p:sldId id="486" r:id="rId18"/>
    <p:sldId id="476" r:id="rId19"/>
    <p:sldId id="278" r:id="rId20"/>
    <p:sldId id="330" r:id="rId21"/>
    <p:sldId id="487" r:id="rId22"/>
    <p:sldId id="325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5EA5DA"/>
    <a:srgbClr val="BFE6F9"/>
    <a:srgbClr val="E4714B"/>
    <a:srgbClr val="4FA7C7"/>
    <a:srgbClr val="689733"/>
    <a:srgbClr val="6BBDD6"/>
    <a:srgbClr val="F08C84"/>
    <a:srgbClr val="C0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8" autoAdjust="0"/>
    <p:restoredTop sz="90261" autoAdjust="0"/>
  </p:normalViewPr>
  <p:slideViewPr>
    <p:cSldViewPr snapToGrid="0">
      <p:cViewPr>
        <p:scale>
          <a:sx n="62" d="100"/>
          <a:sy n="62" d="100"/>
        </p:scale>
        <p:origin x="109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802F-B6B1-40DF-9B90-C587BF7F7708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14E2-7C29-456F-B69A-B31212F2F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523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20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855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0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8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47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5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34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17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0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59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ợt</a:t>
            </a:r>
            <a:r>
              <a:rPr lang="en-US" dirty="0"/>
              <a:t> 1,2,3,4,5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.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32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83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0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22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16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Lan H</a:t>
            </a:r>
            <a:r>
              <a:rPr lang="vi-VN" altLang="zh-CN" dirty="0"/>
              <a:t>ư</a:t>
            </a:r>
            <a:r>
              <a:rPr lang="en-US" altLang="zh-CN" dirty="0" err="1"/>
              <a:t>ơng</a:t>
            </a:r>
            <a:r>
              <a:rPr lang="en-US" altLang="zh-CN" dirty="0"/>
              <a:t> - 0354473852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4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3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8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32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2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6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5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4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9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49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77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42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8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2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9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8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2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02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14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3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7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7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2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  <p:sldLayoutId id="2147483652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47B9-2C9E-4CD3-8963-D7ACF30A070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6.xml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24.gif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17" Type="http://schemas.openxmlformats.org/officeDocument/2006/relationships/slide" Target="slide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gif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5" Type="http://schemas.openxmlformats.org/officeDocument/2006/relationships/slide" Target="slide7.xml"/><Relationship Id="rId23" Type="http://schemas.openxmlformats.org/officeDocument/2006/relationships/image" Target="../media/image25.gif"/><Relationship Id="rId10" Type="http://schemas.openxmlformats.org/officeDocument/2006/relationships/image" Target="../media/image18.gif"/><Relationship Id="rId19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090" y="-252409"/>
            <a:ext cx="4429072" cy="3368588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" y="1495772"/>
            <a:ext cx="336886" cy="322396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3" y="631574"/>
            <a:ext cx="557661" cy="533675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8" y="392507"/>
            <a:ext cx="336886" cy="322396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0" y="2284699"/>
            <a:ext cx="599905" cy="574102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1988092" y="1270964"/>
            <a:ext cx="5386521" cy="738049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2021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3634486" y="2192757"/>
            <a:ext cx="1598616" cy="65196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36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36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F959E5-17EA-47D6-98C4-971BE79839BC}"/>
              </a:ext>
            </a:extLst>
          </p:cNvPr>
          <p:cNvSpPr/>
          <p:nvPr/>
        </p:nvSpPr>
        <p:spPr>
          <a:xfrm>
            <a:off x="1623116" y="2902213"/>
            <a:ext cx="5897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6600" dirty="0" err="1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6600" dirty="0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, </a:t>
            </a:r>
            <a:r>
              <a:rPr lang="en-US" altLang="zh-CN" sz="6600" dirty="0" err="1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endParaRPr lang="en-US" altLang="zh-CN" sz="6600" dirty="0">
              <a:solidFill>
                <a:srgbClr val="FF0000"/>
              </a:solidFill>
              <a:latin typeface="Coiny" panose="02000903060500060000" pitchFamily="2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  <a:p>
            <a:pPr lvl="0" algn="ctr"/>
            <a:r>
              <a:rPr lang="en-US" altLang="zh-CN" sz="6600" dirty="0" err="1">
                <a:solidFill>
                  <a:srgbClr val="7030A0"/>
                </a:solidFill>
                <a:latin typeface="Coiny" panose="02000903060500060000" pitchFamily="2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lang="en-US" altLang="zh-CN" sz="6600" dirty="0">
                <a:solidFill>
                  <a:srgbClr val="7030A0"/>
                </a:solidFill>
                <a:latin typeface="Coiny" panose="02000903060500060000" pitchFamily="2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</a:t>
            </a:r>
            <a:endParaRPr lang="zh-CN" altLang="en-US" sz="6600" dirty="0">
              <a:solidFill>
                <a:srgbClr val="7030A0"/>
              </a:solidFill>
              <a:latin typeface="Coiny" panose="02000903060500060000" pitchFamily="2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2FB6CBE-9D10-4103-A931-BED4E2CD37D3}"/>
              </a:ext>
            </a:extLst>
          </p:cNvPr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0BC1BF47-D78A-4509-AB2B-2CF2F1A25502}"/>
              </a:ext>
            </a:extLst>
          </p:cNvPr>
          <p:cNvSpPr/>
          <p:nvPr/>
        </p:nvSpPr>
        <p:spPr>
          <a:xfrm>
            <a:off x="2860210" y="122303"/>
            <a:ext cx="3950521" cy="469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/>
            <a:r>
              <a:rPr lang="en-US" sz="24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Quan </a:t>
            </a:r>
            <a:r>
              <a:rPr lang="en-US" sz="24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sát</a:t>
            </a:r>
            <a:r>
              <a:rPr lang="en-US" sz="24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tờ</a:t>
            </a:r>
            <a:r>
              <a:rPr lang="en-US" sz="24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lịch</a:t>
            </a:r>
            <a:r>
              <a:rPr lang="en-US" sz="24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tháng</a:t>
            </a:r>
            <a:r>
              <a:rPr lang="en-US" sz="24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 panose="00000500000000000000" pitchFamily="50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CFB36524-A54E-4DC4-B5BE-1FE0F41FBE52}"/>
              </a:ext>
            </a:extLst>
          </p:cNvPr>
          <p:cNvSpPr/>
          <p:nvPr/>
        </p:nvSpPr>
        <p:spPr>
          <a:xfrm>
            <a:off x="164118" y="990448"/>
            <a:ext cx="4671352" cy="1172985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457200"/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a)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Tháng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1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có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bao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nhiêu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ngày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?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Nêu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tiếp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các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ngày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còn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thiếu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trong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tờ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lịch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.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F1FF86F-AD6C-4F68-B6BF-71F61D398030}"/>
              </a:ext>
            </a:extLst>
          </p:cNvPr>
          <p:cNvSpPr/>
          <p:nvPr/>
        </p:nvSpPr>
        <p:spPr>
          <a:xfrm>
            <a:off x="113221" y="2456765"/>
            <a:ext cx="4669647" cy="2381368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457200"/>
            <a:endParaRPr lang="en-US" sz="2400" kern="0" dirty="0">
              <a:solidFill>
                <a:srgbClr val="7030A0"/>
              </a:solidFill>
              <a:latin typeface="Averta Std CY" panose="00000500000000000000" pitchFamily="50" charset="0"/>
            </a:endParaRPr>
          </a:p>
          <a:p>
            <a:pPr lvl="0" algn="just" defTabSz="457200"/>
            <a:r>
              <a:rPr lang="vi-VN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b) Chủ nhật tuần này là ngày 16 tháng 1</a:t>
            </a:r>
          </a:p>
          <a:p>
            <a:pPr lvl="0" algn="just" defTabSz="457200"/>
            <a:r>
              <a:rPr lang="vi-VN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Chủ nhật tuần trước là ngày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nào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?</a:t>
            </a:r>
            <a:endParaRPr lang="vi-VN" sz="2400" kern="0" dirty="0">
              <a:solidFill>
                <a:srgbClr val="7030A0"/>
              </a:solidFill>
              <a:latin typeface="Averta Std CY" panose="00000500000000000000" pitchFamily="50" charset="0"/>
            </a:endParaRPr>
          </a:p>
          <a:p>
            <a:pPr lvl="0" algn="just" defTabSz="457200"/>
            <a:r>
              <a:rPr lang="vi-VN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Chủ nhật tuần sau là ngày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nào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?</a:t>
            </a:r>
            <a:endParaRPr lang="vi-VN" sz="2400" kern="0" dirty="0">
              <a:solidFill>
                <a:srgbClr val="7030A0"/>
              </a:solidFill>
              <a:latin typeface="Averta Std CY" panose="00000500000000000000" pitchFamily="50" charset="0"/>
            </a:endParaRPr>
          </a:p>
          <a:p>
            <a:pPr lvl="0" algn="just" defTabSz="457200"/>
            <a:endParaRPr lang="en-US" sz="2400" kern="0" dirty="0">
              <a:solidFill>
                <a:srgbClr val="7030A0"/>
              </a:solidFill>
              <a:latin typeface="Averta Std CY" panose="00000500000000000000" pitchFamily="50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8ED3C0-9525-4346-A233-ACF81219745E}"/>
              </a:ext>
            </a:extLst>
          </p:cNvPr>
          <p:cNvSpPr/>
          <p:nvPr/>
        </p:nvSpPr>
        <p:spPr>
          <a:xfrm>
            <a:off x="2229347" y="29241"/>
            <a:ext cx="588936" cy="5889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6D77FF-BBC1-48C0-BC83-2BD63CA20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89" y="808364"/>
            <a:ext cx="4082088" cy="40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17308" y="-1585503"/>
            <a:ext cx="4726337" cy="8246448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056" y="-580933"/>
            <a:ext cx="2146306" cy="2146306"/>
          </a:xfrm>
          <a:prstGeom prst="rect">
            <a:avLst/>
          </a:prstGeom>
        </p:spPr>
      </p:pic>
      <p:pic>
        <p:nvPicPr>
          <p:cNvPr id="12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C1360304-2319-44AB-A64A-9E9AB4ED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7" y="436193"/>
            <a:ext cx="5327312" cy="416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7BEB17-0E6E-42E4-A0E8-586AD6725C25}"/>
              </a:ext>
            </a:extLst>
          </p:cNvPr>
          <p:cNvSpPr/>
          <p:nvPr/>
        </p:nvSpPr>
        <p:spPr>
          <a:xfrm>
            <a:off x="1164658" y="994764"/>
            <a:ext cx="6814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THẢO LUẬN NHÓM 4 – LÀM PHT</a:t>
            </a:r>
          </a:p>
        </p:txBody>
      </p:sp>
    </p:spTree>
    <p:extLst>
      <p:ext uri="{BB962C8B-B14F-4D97-AF65-F5344CB8AC3E}">
        <p14:creationId xmlns:p14="http://schemas.microsoft.com/office/powerpoint/2010/main" val="2039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2FB6CBE-9D10-4103-A931-BED4E2CD37D3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6C3B20-D659-4D2F-B2B3-13625A544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17" y="735581"/>
            <a:ext cx="6691550" cy="4239880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AC56A9D-311A-44F8-A23A-735B2EE94A47}"/>
              </a:ext>
            </a:extLst>
          </p:cNvPr>
          <p:cNvSpPr/>
          <p:nvPr/>
        </p:nvSpPr>
        <p:spPr>
          <a:xfrm>
            <a:off x="1782304" y="168039"/>
            <a:ext cx="5300422" cy="567542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457200"/>
            <a:r>
              <a:rPr lang="en-US" sz="28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a) </a:t>
            </a:r>
            <a:r>
              <a:rPr lang="en-US" sz="28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Tháng</a:t>
            </a:r>
            <a:r>
              <a:rPr lang="en-US" sz="28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1 </a:t>
            </a:r>
            <a:r>
              <a:rPr lang="en-US" sz="28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có</a:t>
            </a:r>
            <a:r>
              <a:rPr lang="en-US" sz="28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bao </a:t>
            </a:r>
            <a:r>
              <a:rPr lang="en-US" sz="28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nhiêu</a:t>
            </a:r>
            <a:r>
              <a:rPr lang="en-US" sz="28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8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ngày</a:t>
            </a:r>
            <a:r>
              <a:rPr lang="en-US" sz="28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? 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6807539F-391E-433A-BEF4-114BC06AB7BF}"/>
              </a:ext>
            </a:extLst>
          </p:cNvPr>
          <p:cNvSpPr/>
          <p:nvPr/>
        </p:nvSpPr>
        <p:spPr>
          <a:xfrm>
            <a:off x="1782304" y="168039"/>
            <a:ext cx="5300422" cy="567542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/>
            <a:r>
              <a:rPr lang="en-US" sz="28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Tháng</a:t>
            </a:r>
            <a:r>
              <a:rPr lang="en-US" sz="28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1 </a:t>
            </a:r>
            <a:r>
              <a:rPr lang="en-US" sz="28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có</a:t>
            </a:r>
            <a:r>
              <a:rPr lang="en-US" sz="28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30 </a:t>
            </a:r>
            <a:r>
              <a:rPr lang="en-US" sz="28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ngày</a:t>
            </a:r>
            <a:r>
              <a:rPr lang="en-US" sz="28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763128-9338-4621-A357-BF200B669697}"/>
              </a:ext>
            </a:extLst>
          </p:cNvPr>
          <p:cNvSpPr/>
          <p:nvPr/>
        </p:nvSpPr>
        <p:spPr>
          <a:xfrm>
            <a:off x="7082726" y="4367824"/>
            <a:ext cx="825441" cy="56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0B019AC5-C55C-4B8F-922C-C05FBD30C95B}"/>
              </a:ext>
            </a:extLst>
          </p:cNvPr>
          <p:cNvSpPr/>
          <p:nvPr/>
        </p:nvSpPr>
        <p:spPr>
          <a:xfrm>
            <a:off x="990032" y="157259"/>
            <a:ext cx="7144720" cy="567542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/>
            <a:r>
              <a:rPr lang="en-US" sz="2800" kern="0" dirty="0" err="1">
                <a:latin typeface="Averta Std CY" panose="00000500000000000000" pitchFamily="50" charset="0"/>
              </a:rPr>
              <a:t>Nêu</a:t>
            </a:r>
            <a:r>
              <a:rPr lang="en-US" sz="2800" kern="0" dirty="0">
                <a:latin typeface="Averta Std CY" panose="00000500000000000000" pitchFamily="50" charset="0"/>
              </a:rPr>
              <a:t> </a:t>
            </a:r>
            <a:r>
              <a:rPr lang="en-US" sz="2800" kern="0" dirty="0" err="1">
                <a:latin typeface="Averta Std CY" panose="00000500000000000000" pitchFamily="50" charset="0"/>
              </a:rPr>
              <a:t>tiếp</a:t>
            </a:r>
            <a:r>
              <a:rPr lang="en-US" sz="2800" kern="0" dirty="0">
                <a:latin typeface="Averta Std CY" panose="00000500000000000000" pitchFamily="50" charset="0"/>
              </a:rPr>
              <a:t> </a:t>
            </a:r>
            <a:r>
              <a:rPr lang="en-US" sz="2800" kern="0" dirty="0" err="1">
                <a:latin typeface="Averta Std CY" panose="00000500000000000000" pitchFamily="50" charset="0"/>
              </a:rPr>
              <a:t>các</a:t>
            </a:r>
            <a:r>
              <a:rPr lang="en-US" sz="2800" kern="0" dirty="0">
                <a:latin typeface="Averta Std CY" panose="00000500000000000000" pitchFamily="50" charset="0"/>
              </a:rPr>
              <a:t> </a:t>
            </a:r>
            <a:r>
              <a:rPr lang="en-US" sz="2800" kern="0" dirty="0" err="1">
                <a:latin typeface="Averta Std CY" panose="00000500000000000000" pitchFamily="50" charset="0"/>
              </a:rPr>
              <a:t>ngày</a:t>
            </a:r>
            <a:r>
              <a:rPr lang="en-US" sz="2800" kern="0" dirty="0">
                <a:latin typeface="Averta Std CY" panose="00000500000000000000" pitchFamily="50" charset="0"/>
              </a:rPr>
              <a:t> </a:t>
            </a:r>
            <a:r>
              <a:rPr lang="en-US" sz="2800" kern="0" dirty="0" err="1">
                <a:latin typeface="Averta Std CY" panose="00000500000000000000" pitchFamily="50" charset="0"/>
              </a:rPr>
              <a:t>còn</a:t>
            </a:r>
            <a:r>
              <a:rPr lang="en-US" sz="2800" kern="0" dirty="0">
                <a:latin typeface="Averta Std CY" panose="00000500000000000000" pitchFamily="50" charset="0"/>
              </a:rPr>
              <a:t> </a:t>
            </a:r>
            <a:r>
              <a:rPr lang="en-US" sz="2800" kern="0" dirty="0" err="1">
                <a:latin typeface="Averta Std CY" panose="00000500000000000000" pitchFamily="50" charset="0"/>
              </a:rPr>
              <a:t>thiếu</a:t>
            </a:r>
            <a:r>
              <a:rPr lang="en-US" sz="2800" kern="0" dirty="0">
                <a:latin typeface="Averta Std CY" panose="00000500000000000000" pitchFamily="50" charset="0"/>
              </a:rPr>
              <a:t> </a:t>
            </a:r>
            <a:r>
              <a:rPr lang="en-US" sz="2800" kern="0" dirty="0" err="1">
                <a:latin typeface="Averta Std CY" panose="00000500000000000000" pitchFamily="50" charset="0"/>
              </a:rPr>
              <a:t>trong</a:t>
            </a:r>
            <a:r>
              <a:rPr lang="en-US" sz="2800" kern="0" dirty="0">
                <a:latin typeface="Averta Std CY" panose="00000500000000000000" pitchFamily="50" charset="0"/>
              </a:rPr>
              <a:t> </a:t>
            </a:r>
            <a:r>
              <a:rPr lang="en-US" sz="2800" kern="0" dirty="0" err="1">
                <a:latin typeface="Averta Std CY" panose="00000500000000000000" pitchFamily="50" charset="0"/>
              </a:rPr>
              <a:t>tờ</a:t>
            </a:r>
            <a:r>
              <a:rPr lang="en-US" sz="2800" kern="0" dirty="0">
                <a:latin typeface="Averta Std CY" panose="00000500000000000000" pitchFamily="50" charset="0"/>
              </a:rPr>
              <a:t> </a:t>
            </a:r>
            <a:r>
              <a:rPr lang="en-US" sz="2800" kern="0" dirty="0" err="1">
                <a:latin typeface="Averta Std CY" panose="00000500000000000000" pitchFamily="50" charset="0"/>
              </a:rPr>
              <a:t>lịch</a:t>
            </a:r>
            <a:r>
              <a:rPr lang="en-US" sz="2800" kern="0" dirty="0">
                <a:latin typeface="Averta Std CY" panose="00000500000000000000" pitchFamily="50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7FB2BA-464D-4123-ADC2-7A8C64F72931}"/>
              </a:ext>
            </a:extLst>
          </p:cNvPr>
          <p:cNvSpPr/>
          <p:nvPr/>
        </p:nvSpPr>
        <p:spPr>
          <a:xfrm>
            <a:off x="2169763" y="2556251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002310-6B46-4089-88DF-D30755DF95A1}"/>
              </a:ext>
            </a:extLst>
          </p:cNvPr>
          <p:cNvSpPr/>
          <p:nvPr/>
        </p:nvSpPr>
        <p:spPr>
          <a:xfrm>
            <a:off x="5038965" y="2556251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72C927-8F42-4F8C-809A-367780E7E1E6}"/>
              </a:ext>
            </a:extLst>
          </p:cNvPr>
          <p:cNvSpPr/>
          <p:nvPr/>
        </p:nvSpPr>
        <p:spPr>
          <a:xfrm>
            <a:off x="3122909" y="3165569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970F58-4E7E-4A8F-A5D5-4F14B14659FC}"/>
              </a:ext>
            </a:extLst>
          </p:cNvPr>
          <p:cNvSpPr/>
          <p:nvPr/>
        </p:nvSpPr>
        <p:spPr>
          <a:xfrm>
            <a:off x="4068307" y="3165569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54206B-7932-4E69-B6AE-7D4F9382FB0A}"/>
              </a:ext>
            </a:extLst>
          </p:cNvPr>
          <p:cNvSpPr/>
          <p:nvPr/>
        </p:nvSpPr>
        <p:spPr>
          <a:xfrm>
            <a:off x="5999860" y="3165569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2B994-806C-4BBB-B779-425513804D33}"/>
              </a:ext>
            </a:extLst>
          </p:cNvPr>
          <p:cNvSpPr/>
          <p:nvPr/>
        </p:nvSpPr>
        <p:spPr>
          <a:xfrm>
            <a:off x="3130658" y="3770931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2C305B-1283-492C-B858-BDB064D22C93}"/>
              </a:ext>
            </a:extLst>
          </p:cNvPr>
          <p:cNvSpPr/>
          <p:nvPr/>
        </p:nvSpPr>
        <p:spPr>
          <a:xfrm>
            <a:off x="5999860" y="3770931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606EB2-6B62-4F9C-BB66-2A36BC88AB76}"/>
              </a:ext>
            </a:extLst>
          </p:cNvPr>
          <p:cNvSpPr/>
          <p:nvPr/>
        </p:nvSpPr>
        <p:spPr>
          <a:xfrm>
            <a:off x="6945257" y="3760187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1F49E1-C656-4FC7-8FDB-962D380CC535}"/>
              </a:ext>
            </a:extLst>
          </p:cNvPr>
          <p:cNvSpPr/>
          <p:nvPr/>
        </p:nvSpPr>
        <p:spPr>
          <a:xfrm>
            <a:off x="1224366" y="4376205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38EF05-9BDB-49C7-8F03-B9C7493007CD}"/>
              </a:ext>
            </a:extLst>
          </p:cNvPr>
          <p:cNvSpPr/>
          <p:nvPr/>
        </p:nvSpPr>
        <p:spPr>
          <a:xfrm>
            <a:off x="2169762" y="4376205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54EB0D-7B0D-49E1-9141-94C39DA779B8}"/>
              </a:ext>
            </a:extLst>
          </p:cNvPr>
          <p:cNvSpPr/>
          <p:nvPr/>
        </p:nvSpPr>
        <p:spPr>
          <a:xfrm>
            <a:off x="5036952" y="4376205"/>
            <a:ext cx="96089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5848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2FB6CBE-9D10-4103-A931-BED4E2CD37D3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AC56A9D-311A-44F8-A23A-735B2EE94A47}"/>
              </a:ext>
            </a:extLst>
          </p:cNvPr>
          <p:cNvSpPr/>
          <p:nvPr/>
        </p:nvSpPr>
        <p:spPr>
          <a:xfrm>
            <a:off x="1146873" y="159068"/>
            <a:ext cx="6850251" cy="1350796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457200"/>
            <a:r>
              <a:rPr lang="vi-VN" sz="28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b) Chủ nhật tuần này là ngày 16 tháng 1</a:t>
            </a:r>
          </a:p>
          <a:p>
            <a:pPr lvl="0" algn="just" defTabSz="457200"/>
            <a:r>
              <a:rPr lang="vi-VN" sz="28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Chủ nhật tuần trước là ngày nào?</a:t>
            </a:r>
          </a:p>
          <a:p>
            <a:pPr lvl="0" algn="just" defTabSz="457200"/>
            <a:r>
              <a:rPr lang="vi-VN" sz="28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Chủ nhật tuần sau là ngày nào?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79314-320B-4099-B508-3901AD42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530" y="1668931"/>
            <a:ext cx="5268938" cy="348762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2E1F146-6357-4CB7-9D63-64E7807D16B4}"/>
              </a:ext>
            </a:extLst>
          </p:cNvPr>
          <p:cNvSpPr/>
          <p:nvPr/>
        </p:nvSpPr>
        <p:spPr>
          <a:xfrm>
            <a:off x="6400800" y="3530916"/>
            <a:ext cx="666427" cy="4582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DBD542AC-0B72-4610-8E63-AE8983F0BE61}"/>
              </a:ext>
            </a:extLst>
          </p:cNvPr>
          <p:cNvSpPr/>
          <p:nvPr/>
        </p:nvSpPr>
        <p:spPr>
          <a:xfrm rot="10456300">
            <a:off x="7164632" y="3071606"/>
            <a:ext cx="526941" cy="620228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BF6DCB-9F6C-4D63-A6D7-EB567E3539E0}"/>
              </a:ext>
            </a:extLst>
          </p:cNvPr>
          <p:cNvSpPr/>
          <p:nvPr/>
        </p:nvSpPr>
        <p:spPr>
          <a:xfrm>
            <a:off x="6385302" y="3072706"/>
            <a:ext cx="666427" cy="4582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i="0" u="none" strike="noStrike" kern="1200" normalizeH="0" baseline="0" noProof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Curved Right 30">
            <a:extLst>
              <a:ext uri="{FF2B5EF4-FFF2-40B4-BE49-F238E27FC236}">
                <a16:creationId xmlns:a16="http://schemas.microsoft.com/office/drawing/2014/main" id="{95EC6746-DFDE-4DEF-BC03-3286B52C7304}"/>
              </a:ext>
            </a:extLst>
          </p:cNvPr>
          <p:cNvSpPr/>
          <p:nvPr/>
        </p:nvSpPr>
        <p:spPr>
          <a:xfrm rot="723652" flipH="1">
            <a:off x="7175391" y="3864700"/>
            <a:ext cx="526941" cy="547133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86A608-D0CA-41EA-A158-68A7A22D2A84}"/>
              </a:ext>
            </a:extLst>
          </p:cNvPr>
          <p:cNvSpPr/>
          <p:nvPr/>
        </p:nvSpPr>
        <p:spPr>
          <a:xfrm>
            <a:off x="6385302" y="4002637"/>
            <a:ext cx="666427" cy="4582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i="0" u="none" strike="noStrike" kern="1200" normalizeH="0" baseline="0" noProof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AACF6986-03F4-4D28-9D99-F3CA86841BA4}"/>
              </a:ext>
            </a:extLst>
          </p:cNvPr>
          <p:cNvSpPr/>
          <p:nvPr/>
        </p:nvSpPr>
        <p:spPr>
          <a:xfrm>
            <a:off x="1146873" y="165116"/>
            <a:ext cx="6850251" cy="1350796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457200"/>
            <a:r>
              <a:rPr lang="vi-VN" sz="28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Chủ nhật tuần này là ngày 16 tháng 1</a:t>
            </a:r>
          </a:p>
          <a:p>
            <a:pPr lvl="0" algn="just" defTabSz="457200"/>
            <a:r>
              <a:rPr lang="vi-VN" sz="28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Chủ nhật tuần trước là ngày </a:t>
            </a:r>
            <a:r>
              <a:rPr lang="en-US" sz="28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9 </a:t>
            </a:r>
            <a:r>
              <a:rPr lang="en-US" sz="28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tháng</a:t>
            </a:r>
            <a:r>
              <a:rPr lang="en-US" sz="28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1</a:t>
            </a:r>
            <a:endParaRPr lang="vi-VN" sz="2800" kern="0" dirty="0">
              <a:solidFill>
                <a:srgbClr val="FF0000"/>
              </a:solidFill>
              <a:latin typeface="Averta Std CY" panose="00000500000000000000" pitchFamily="50" charset="0"/>
            </a:endParaRPr>
          </a:p>
          <a:p>
            <a:pPr lvl="0" algn="just" defTabSz="457200"/>
            <a:r>
              <a:rPr lang="vi-VN" sz="2800" kern="0" dirty="0">
                <a:solidFill>
                  <a:srgbClr val="00B0F0"/>
                </a:solidFill>
                <a:latin typeface="Averta Std CY" panose="00000500000000000000" pitchFamily="50" charset="0"/>
              </a:rPr>
              <a:t>Chủ nhật tuần sau là ngày </a:t>
            </a:r>
            <a:r>
              <a:rPr lang="en-US" sz="2800" kern="0" dirty="0">
                <a:solidFill>
                  <a:srgbClr val="00B0F0"/>
                </a:solidFill>
                <a:latin typeface="Averta Std CY" panose="00000500000000000000" pitchFamily="50" charset="0"/>
              </a:rPr>
              <a:t>23 </a:t>
            </a:r>
            <a:r>
              <a:rPr lang="en-US" sz="2800" kern="0" dirty="0" err="1">
                <a:solidFill>
                  <a:srgbClr val="00B0F0"/>
                </a:solidFill>
                <a:latin typeface="Averta Std CY" panose="00000500000000000000" pitchFamily="50" charset="0"/>
              </a:rPr>
              <a:t>tháng</a:t>
            </a:r>
            <a:r>
              <a:rPr lang="en-US" sz="2800" kern="0" dirty="0">
                <a:solidFill>
                  <a:srgbClr val="00B0F0"/>
                </a:solidFill>
                <a:latin typeface="Averta Std CY" panose="00000500000000000000" pitchFamily="50" charset="0"/>
              </a:rPr>
              <a:t> 1</a:t>
            </a:r>
            <a:endParaRPr lang="vi-VN" sz="2800" kern="0" dirty="0">
              <a:solidFill>
                <a:srgbClr val="00B0F0"/>
              </a:solidFill>
              <a:latin typeface="Averta Std C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2FB6CBE-9D10-4103-A931-BED4E2CD37D3}"/>
              </a:ext>
            </a:extLst>
          </p:cNvPr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0BC1BF47-D78A-4509-AB2B-2CF2F1A25502}"/>
              </a:ext>
            </a:extLst>
          </p:cNvPr>
          <p:cNvSpPr/>
          <p:nvPr/>
        </p:nvSpPr>
        <p:spPr>
          <a:xfrm>
            <a:off x="2817429" y="135371"/>
            <a:ext cx="3950521" cy="469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Quan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lịch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tháng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8ED3C0-9525-4346-A233-ACF81219745E}"/>
              </a:ext>
            </a:extLst>
          </p:cNvPr>
          <p:cNvSpPr/>
          <p:nvPr/>
        </p:nvSpPr>
        <p:spPr>
          <a:xfrm>
            <a:off x="2058866" y="62373"/>
            <a:ext cx="588936" cy="5889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8826F-82F1-49DA-B53A-2A6C1DA3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09" y="694689"/>
            <a:ext cx="4365835" cy="4358570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996B9CFD-1E26-48AE-B04A-16C77D9C56F5}"/>
              </a:ext>
            </a:extLst>
          </p:cNvPr>
          <p:cNvSpPr/>
          <p:nvPr/>
        </p:nvSpPr>
        <p:spPr>
          <a:xfrm>
            <a:off x="212344" y="1700988"/>
            <a:ext cx="3950521" cy="1677643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defTabSz="457200"/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a)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Tháng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4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có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bao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nhiêu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ngày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? </a:t>
            </a:r>
          </a:p>
          <a:p>
            <a:pPr lvl="0" defTabSz="457200"/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Nêu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tiếp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các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ngày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còn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thiếu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trong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tờ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solidFill>
                  <a:srgbClr val="7030A0"/>
                </a:solidFill>
                <a:latin typeface="Averta Std CY" panose="00000500000000000000" pitchFamily="50" charset="0"/>
              </a:rPr>
              <a:t>lịch</a:t>
            </a:r>
            <a:r>
              <a:rPr lang="en-US" sz="2400" kern="0" dirty="0">
                <a:solidFill>
                  <a:srgbClr val="7030A0"/>
                </a:solidFill>
                <a:latin typeface="Averta Std CY" panose="00000500000000000000" pitchFamily="50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BC8A0C-EFB7-41F5-A590-C2E7C0069317}"/>
              </a:ext>
            </a:extLst>
          </p:cNvPr>
          <p:cNvGrpSpPr/>
          <p:nvPr/>
        </p:nvGrpSpPr>
        <p:grpSpPr>
          <a:xfrm>
            <a:off x="402956" y="3459541"/>
            <a:ext cx="3539265" cy="1472533"/>
            <a:chOff x="7698959" y="78366"/>
            <a:chExt cx="3810209" cy="147018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F83390-9473-4AB7-A26E-53088CF0AE4F}"/>
                </a:ext>
              </a:extLst>
            </p:cNvPr>
            <p:cNvSpPr/>
            <p:nvPr/>
          </p:nvSpPr>
          <p:spPr>
            <a:xfrm>
              <a:off x="7698959" y="219693"/>
              <a:ext cx="2861953" cy="118753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 LUẬN NHÓM 2</a:t>
              </a:r>
            </a:p>
          </p:txBody>
        </p:sp>
        <p:pic>
          <p:nvPicPr>
            <p:cNvPr id="15" name="Picture 2" descr="MỘT SỐ KĨ THUẬT DẠY HỌC TÍCH CỰC">
              <a:extLst>
                <a:ext uri="{FF2B5EF4-FFF2-40B4-BE49-F238E27FC236}">
                  <a16:creationId xmlns:a16="http://schemas.microsoft.com/office/drawing/2014/main" id="{C3D62AD1-49F5-4F35-A0BE-F187398AA1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2" t="15368" r="12726" b="15714"/>
            <a:stretch/>
          </p:blipFill>
          <p:spPr bwMode="auto">
            <a:xfrm>
              <a:off x="9905999" y="78366"/>
              <a:ext cx="1603169" cy="147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06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2FB6CBE-9D10-4103-A931-BED4E2CD37D3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5F00589-7BF9-402E-B664-77C5FA2FC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" y="815771"/>
            <a:ext cx="7501179" cy="4159690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AC56A9D-311A-44F8-A23A-735B2EE94A47}"/>
              </a:ext>
            </a:extLst>
          </p:cNvPr>
          <p:cNvSpPr/>
          <p:nvPr/>
        </p:nvSpPr>
        <p:spPr>
          <a:xfrm>
            <a:off x="1782304" y="168039"/>
            <a:ext cx="5300422" cy="567542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a)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4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? 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6807539F-391E-433A-BEF4-114BC06AB7BF}"/>
              </a:ext>
            </a:extLst>
          </p:cNvPr>
          <p:cNvSpPr/>
          <p:nvPr/>
        </p:nvSpPr>
        <p:spPr>
          <a:xfrm>
            <a:off x="1782303" y="145317"/>
            <a:ext cx="5300422" cy="567542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4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30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763128-9338-4621-A357-BF200B669697}"/>
              </a:ext>
            </a:extLst>
          </p:cNvPr>
          <p:cNvSpPr/>
          <p:nvPr/>
        </p:nvSpPr>
        <p:spPr>
          <a:xfrm>
            <a:off x="6257285" y="4376205"/>
            <a:ext cx="825441" cy="567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0B019AC5-C55C-4B8F-922C-C05FBD30C95B}"/>
              </a:ext>
            </a:extLst>
          </p:cNvPr>
          <p:cNvSpPr/>
          <p:nvPr/>
        </p:nvSpPr>
        <p:spPr>
          <a:xfrm>
            <a:off x="999639" y="119563"/>
            <a:ext cx="7144720" cy="616018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Nêu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tiếp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còn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thiếu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7FB2BA-464D-4123-ADC2-7A8C64F72931}"/>
              </a:ext>
            </a:extLst>
          </p:cNvPr>
          <p:cNvSpPr/>
          <p:nvPr/>
        </p:nvSpPr>
        <p:spPr>
          <a:xfrm>
            <a:off x="1906291" y="2587247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D9F580-CCBB-49BE-90F6-44F0F1657559}"/>
              </a:ext>
            </a:extLst>
          </p:cNvPr>
          <p:cNvSpPr/>
          <p:nvPr/>
        </p:nvSpPr>
        <p:spPr>
          <a:xfrm>
            <a:off x="5114440" y="2600179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92DB6-EF56-47E2-B8AA-23197C6FBB90}"/>
              </a:ext>
            </a:extLst>
          </p:cNvPr>
          <p:cNvSpPr/>
          <p:nvPr/>
        </p:nvSpPr>
        <p:spPr>
          <a:xfrm>
            <a:off x="821410" y="3183219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Calibri" panose="020F0502020204030204"/>
              </a:rPr>
              <a:t>11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31B991-03A8-4CD7-A5B2-63009C6664ED}"/>
              </a:ext>
            </a:extLst>
          </p:cNvPr>
          <p:cNvSpPr/>
          <p:nvPr/>
        </p:nvSpPr>
        <p:spPr>
          <a:xfrm>
            <a:off x="2960176" y="3196654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Calibri" panose="020F0502020204030204"/>
              </a:rPr>
              <a:t>13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5E6FF0-F10F-4E5F-A185-EBCD31F5C7EB}"/>
              </a:ext>
            </a:extLst>
          </p:cNvPr>
          <p:cNvSpPr/>
          <p:nvPr/>
        </p:nvSpPr>
        <p:spPr>
          <a:xfrm>
            <a:off x="7237708" y="3196654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17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B74F03-C9D9-48E9-8408-CFD2C5E5858D}"/>
              </a:ext>
            </a:extLst>
          </p:cNvPr>
          <p:cNvSpPr/>
          <p:nvPr/>
        </p:nvSpPr>
        <p:spPr>
          <a:xfrm>
            <a:off x="1906291" y="3802286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Calibri" panose="020F0502020204030204"/>
              </a:rPr>
              <a:t>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A96D4F-A9F6-4D33-9649-D8EF54FA8DEB}"/>
              </a:ext>
            </a:extLst>
          </p:cNvPr>
          <p:cNvSpPr/>
          <p:nvPr/>
        </p:nvSpPr>
        <p:spPr>
          <a:xfrm>
            <a:off x="4045057" y="3795192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4B71EA-0493-41EA-B842-C348470A0D76}"/>
              </a:ext>
            </a:extLst>
          </p:cNvPr>
          <p:cNvSpPr/>
          <p:nvPr/>
        </p:nvSpPr>
        <p:spPr>
          <a:xfrm>
            <a:off x="6183823" y="3795192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23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9B4DAC-7818-4BE9-9FA7-50D81464A66D}"/>
              </a:ext>
            </a:extLst>
          </p:cNvPr>
          <p:cNvSpPr/>
          <p:nvPr/>
        </p:nvSpPr>
        <p:spPr>
          <a:xfrm>
            <a:off x="852406" y="4386027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18FC32-626F-448B-BDE1-207ABA01937E}"/>
              </a:ext>
            </a:extLst>
          </p:cNvPr>
          <p:cNvSpPr/>
          <p:nvPr/>
        </p:nvSpPr>
        <p:spPr>
          <a:xfrm>
            <a:off x="2975674" y="4386027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C7DFD0-BD31-4C4F-A531-606B096FBBAC}"/>
              </a:ext>
            </a:extLst>
          </p:cNvPr>
          <p:cNvSpPr/>
          <p:nvPr/>
        </p:nvSpPr>
        <p:spPr>
          <a:xfrm>
            <a:off x="5114440" y="4386027"/>
            <a:ext cx="1053885" cy="567542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8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2FB6CBE-9D10-4103-A931-BED4E2CD37D3}"/>
              </a:ext>
            </a:extLst>
          </p:cNvPr>
          <p:cNvSpPr/>
          <p:nvPr/>
        </p:nvSpPr>
        <p:spPr>
          <a:xfrm>
            <a:off x="280366" y="276447"/>
            <a:ext cx="8643825" cy="455681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F20602B2-3FD1-47F3-B236-C8AF2CBCDFA2}"/>
              </a:ext>
            </a:extLst>
          </p:cNvPr>
          <p:cNvSpPr/>
          <p:nvPr/>
        </p:nvSpPr>
        <p:spPr>
          <a:xfrm>
            <a:off x="407670" y="3464567"/>
            <a:ext cx="8389215" cy="1146875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defTabSz="457200"/>
            <a:r>
              <a:rPr lang="en-US" sz="2400" kern="0" dirty="0">
                <a:latin typeface="Averta Std CY" panose="00000500000000000000" pitchFamily="50" charset="0"/>
              </a:rPr>
              <a:t>b) </a:t>
            </a:r>
            <a:r>
              <a:rPr lang="en-US" sz="2400" kern="0" dirty="0" err="1">
                <a:latin typeface="Averta Std CY" panose="00000500000000000000" pitchFamily="50" charset="0"/>
              </a:rPr>
              <a:t>Còn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đúng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1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tuần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nữa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là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ngày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30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tháng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4</a:t>
            </a:r>
            <a:r>
              <a:rPr lang="en-US" sz="2400" kern="0" dirty="0">
                <a:latin typeface="Averta Std CY" panose="00000500000000000000" pitchFamily="50" charset="0"/>
              </a:rPr>
              <a:t>, </a:t>
            </a:r>
            <a:r>
              <a:rPr lang="en-US" sz="2400" kern="0" dirty="0" err="1">
                <a:latin typeface="Averta Std CY" panose="00000500000000000000" pitchFamily="50" charset="0"/>
              </a:rPr>
              <a:t>đến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ngày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đó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em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sẽ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được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xem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đua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xe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đạp</a:t>
            </a:r>
            <a:r>
              <a:rPr lang="en-US" sz="2400" kern="0" dirty="0">
                <a:latin typeface="Averta Std CY" panose="00000500000000000000" pitchFamily="50" charset="0"/>
              </a:rPr>
              <a:t>.</a:t>
            </a:r>
          </a:p>
          <a:p>
            <a:pPr lvl="0" defTabSz="457200"/>
            <a:r>
              <a:rPr lang="en-US" sz="2400" kern="0" dirty="0" err="1">
                <a:latin typeface="Averta Std CY" panose="00000500000000000000" pitchFamily="50" charset="0"/>
              </a:rPr>
              <a:t>Hôm</a:t>
            </a:r>
            <a:r>
              <a:rPr lang="en-US" sz="2400" kern="0" dirty="0">
                <a:latin typeface="Averta Std CY" panose="00000500000000000000" pitchFamily="50" charset="0"/>
              </a:rPr>
              <a:t> nay </a:t>
            </a:r>
            <a:r>
              <a:rPr lang="en-US" sz="2400" kern="0" dirty="0" err="1">
                <a:latin typeface="Averta Std CY" panose="00000500000000000000" pitchFamily="50" charset="0"/>
              </a:rPr>
              <a:t>là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thứ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mấy</a:t>
            </a:r>
            <a:r>
              <a:rPr lang="en-US" sz="2400" kern="0" dirty="0">
                <a:latin typeface="Averta Std CY" panose="00000500000000000000" pitchFamily="50" charset="0"/>
              </a:rPr>
              <a:t>, </a:t>
            </a:r>
            <a:r>
              <a:rPr lang="en-US" sz="2400" kern="0" dirty="0" err="1">
                <a:latin typeface="Averta Std CY" panose="00000500000000000000" pitchFamily="50" charset="0"/>
              </a:rPr>
              <a:t>ngày</a:t>
            </a:r>
            <a:r>
              <a:rPr lang="en-US" sz="2400" kern="0" dirty="0">
                <a:latin typeface="Averta Std CY" panose="00000500000000000000" pitchFamily="50" charset="0"/>
              </a:rPr>
              <a:t> </a:t>
            </a:r>
            <a:r>
              <a:rPr lang="en-US" sz="2400" kern="0" dirty="0" err="1">
                <a:latin typeface="Averta Std CY" panose="00000500000000000000" pitchFamily="50" charset="0"/>
              </a:rPr>
              <a:t>nào</a:t>
            </a:r>
            <a:r>
              <a:rPr lang="en-US" sz="2400" kern="0" dirty="0">
                <a:latin typeface="Averta Std CY" panose="00000500000000000000" pitchFamily="50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65851-2523-4F20-AD31-DA778BA2B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76" y="573370"/>
            <a:ext cx="3621459" cy="26693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500AA7-093A-47CD-9DA2-3B96B4B3D6B7}"/>
              </a:ext>
            </a:extLst>
          </p:cNvPr>
          <p:cNvCxnSpPr/>
          <p:nvPr/>
        </p:nvCxnSpPr>
        <p:spPr>
          <a:xfrm>
            <a:off x="4277533" y="3874576"/>
            <a:ext cx="2402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F422834-4B9B-4E2C-A6CD-8AA3D6038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85" y="344463"/>
            <a:ext cx="4115835" cy="312719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421F610-0874-4AF7-B0C0-A103BCAA83A6}"/>
              </a:ext>
            </a:extLst>
          </p:cNvPr>
          <p:cNvSpPr/>
          <p:nvPr/>
        </p:nvSpPr>
        <p:spPr>
          <a:xfrm>
            <a:off x="3607076" y="2798581"/>
            <a:ext cx="670457" cy="460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168EB4-2469-40F3-A807-E03326042BFD}"/>
              </a:ext>
            </a:extLst>
          </p:cNvPr>
          <p:cNvCxnSpPr>
            <a:cxnSpLocks/>
          </p:cNvCxnSpPr>
          <p:nvPr/>
        </p:nvCxnSpPr>
        <p:spPr>
          <a:xfrm>
            <a:off x="2405957" y="3874576"/>
            <a:ext cx="1437623" cy="0"/>
          </a:xfrm>
          <a:prstGeom prst="line">
            <a:avLst/>
          </a:prstGeom>
          <a:ln w="57150">
            <a:solidFill>
              <a:srgbClr val="5E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BDF67912-67B1-40B2-A25D-287A856E3423}"/>
              </a:ext>
            </a:extLst>
          </p:cNvPr>
          <p:cNvSpPr/>
          <p:nvPr/>
        </p:nvSpPr>
        <p:spPr>
          <a:xfrm rot="10456300">
            <a:off x="4250418" y="2420411"/>
            <a:ext cx="526941" cy="620228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227FE4-CE61-406D-819A-5686227F0CBA}"/>
              </a:ext>
            </a:extLst>
          </p:cNvPr>
          <p:cNvSpPr/>
          <p:nvPr/>
        </p:nvSpPr>
        <p:spPr>
          <a:xfrm>
            <a:off x="3623860" y="2363086"/>
            <a:ext cx="670457" cy="460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02118DE1-055F-4161-8A3B-686A1C1A99DA}"/>
              </a:ext>
            </a:extLst>
          </p:cNvPr>
          <p:cNvSpPr/>
          <p:nvPr/>
        </p:nvSpPr>
        <p:spPr>
          <a:xfrm>
            <a:off x="377392" y="3464567"/>
            <a:ext cx="8389215" cy="1146875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/>
            <a:r>
              <a:rPr lang="en-US" sz="3600" kern="0" dirty="0" err="1">
                <a:latin typeface="Averta Std CY" panose="00000500000000000000" pitchFamily="50" charset="0"/>
              </a:rPr>
              <a:t>Hôm</a:t>
            </a:r>
            <a:r>
              <a:rPr lang="en-US" sz="3600" kern="0" dirty="0">
                <a:latin typeface="Averta Std CY" panose="00000500000000000000" pitchFamily="50" charset="0"/>
              </a:rPr>
              <a:t> nay </a:t>
            </a:r>
            <a:r>
              <a:rPr lang="en-US" sz="3600" kern="0" dirty="0" err="1">
                <a:latin typeface="Averta Std CY" panose="00000500000000000000" pitchFamily="50" charset="0"/>
              </a:rPr>
              <a:t>là</a:t>
            </a:r>
            <a:r>
              <a:rPr lang="en-US" sz="3600" kern="0" dirty="0">
                <a:latin typeface="Averta Std CY" panose="00000500000000000000" pitchFamily="50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thứ</a:t>
            </a:r>
            <a:r>
              <a:rPr lang="en-US" sz="3600" kern="0" dirty="0">
                <a:solidFill>
                  <a:srgbClr val="FF0000"/>
                </a:solidFill>
                <a:latin typeface="Averta Std CY" panose="00000500000000000000" pitchFamily="50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verta Std CY" panose="00000500000000000000" pitchFamily="50" charset="0"/>
              </a:rPr>
              <a:t>bảy</a:t>
            </a:r>
            <a:r>
              <a:rPr lang="en-US" sz="3600" kern="0" dirty="0">
                <a:latin typeface="Averta Std CY" panose="00000500000000000000" pitchFamily="50" charset="0"/>
              </a:rPr>
              <a:t>, </a:t>
            </a:r>
            <a:r>
              <a:rPr lang="en-US" sz="3600" kern="0" dirty="0" err="1">
                <a:latin typeface="Averta Std CY" panose="00000500000000000000" pitchFamily="50" charset="0"/>
              </a:rPr>
              <a:t>ngày</a:t>
            </a:r>
            <a:r>
              <a:rPr lang="en-US" sz="3600" kern="0" dirty="0">
                <a:latin typeface="Averta Std CY" panose="00000500000000000000" pitchFamily="50" charset="0"/>
              </a:rPr>
              <a:t> </a:t>
            </a:r>
            <a:r>
              <a:rPr lang="en-US" sz="3600" kern="0" dirty="0">
                <a:solidFill>
                  <a:srgbClr val="00B0F0"/>
                </a:solidFill>
                <a:latin typeface="Averta Std CY" panose="00000500000000000000" pitchFamily="50" charset="0"/>
              </a:rPr>
              <a:t>23</a:t>
            </a:r>
            <a:r>
              <a:rPr lang="en-US" sz="3600" kern="0" dirty="0">
                <a:latin typeface="Averta Std CY" panose="000005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4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iải Đua xe đạp Cúp truyền hình TP.HCM 2021 khởi tranh từ Cao Bằng | Thể  thao | Vietnam+ (VietnamPlus)">
            <a:extLst>
              <a:ext uri="{FF2B5EF4-FFF2-40B4-BE49-F238E27FC236}">
                <a16:creationId xmlns:a16="http://schemas.microsoft.com/office/drawing/2014/main" id="{FABA84E6-FD47-4239-A6E7-55E661A0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5" y="694708"/>
            <a:ext cx="3200339" cy="18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3377FA-1DC5-4EF4-B68A-D586837777EF}"/>
              </a:ext>
            </a:extLst>
          </p:cNvPr>
          <p:cNvSpPr/>
          <p:nvPr/>
        </p:nvSpPr>
        <p:spPr>
          <a:xfrm>
            <a:off x="1665515" y="62346"/>
            <a:ext cx="5815940" cy="57001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CÚP ĐUA XE ĐẠP TRUYỀN HÌNH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2722B8-4282-45F1-AE6C-79FBDECA6409}"/>
              </a:ext>
            </a:extLst>
          </p:cNvPr>
          <p:cNvSpPr/>
          <p:nvPr/>
        </p:nvSpPr>
        <p:spPr>
          <a:xfrm>
            <a:off x="204849" y="2645228"/>
            <a:ext cx="3241965" cy="5953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Cao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16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Giải xe đạp xuyên Việt có quỹ thưởng gần 2 tỷ đồng - VnExpress Thể thao">
            <a:extLst>
              <a:ext uri="{FF2B5EF4-FFF2-40B4-BE49-F238E27FC236}">
                <a16:creationId xmlns:a16="http://schemas.microsoft.com/office/drawing/2014/main" id="{709BA6AF-A087-4367-A4B3-D431E377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2" y="689571"/>
            <a:ext cx="3218955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A56858-E077-4D94-B859-D3B039CCF26C}"/>
              </a:ext>
            </a:extLst>
          </p:cNvPr>
          <p:cNvSpPr/>
          <p:nvPr/>
        </p:nvSpPr>
        <p:spPr>
          <a:xfrm>
            <a:off x="5216236" y="3273502"/>
            <a:ext cx="3431969" cy="876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chặng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Lạng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</a:p>
        </p:txBody>
      </p:sp>
      <p:pic>
        <p:nvPicPr>
          <p:cNvPr id="2056" name="Picture 8" descr="Sở Văn hóa và Thể thao tỉnh Thừa Thiên Huế">
            <a:extLst>
              <a:ext uri="{FF2B5EF4-FFF2-40B4-BE49-F238E27FC236}">
                <a16:creationId xmlns:a16="http://schemas.microsoft.com/office/drawing/2014/main" id="{6F50FC58-95E7-430B-8BC4-64E9BF52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60" y="664213"/>
            <a:ext cx="3502592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ê Nguyệt Minh tạo dấu ấn tại Bảo Lộc - Báo Người lao động">
            <a:extLst>
              <a:ext uri="{FF2B5EF4-FFF2-40B4-BE49-F238E27FC236}">
                <a16:creationId xmlns:a16="http://schemas.microsoft.com/office/drawing/2014/main" id="{CA4930DD-C9B0-42C5-8D71-384001BB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37" y="2877696"/>
            <a:ext cx="2838643" cy="214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ê Nguyệt Minh lại thắng chặng, Nguyễn Tấn Hoài chia tay Cúp Truyền hình TP  HCM - Báo Người lao động">
            <a:extLst>
              <a:ext uri="{FF2B5EF4-FFF2-40B4-BE49-F238E27FC236}">
                <a16:creationId xmlns:a16="http://schemas.microsoft.com/office/drawing/2014/main" id="{43613604-D3AC-4732-A6AD-E704447E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0" y="1145446"/>
            <a:ext cx="4021649" cy="28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Đoàn đua xe đạp non sông liền một dải về đến Dinh Độc Lập">
            <a:extLst>
              <a:ext uri="{FF2B5EF4-FFF2-40B4-BE49-F238E27FC236}">
                <a16:creationId xmlns:a16="http://schemas.microsoft.com/office/drawing/2014/main" id="{28DA5B9A-7FBB-4EB6-94A4-5E58EA61A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40" y="1174455"/>
            <a:ext cx="4422765" cy="27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79236D-BF59-4DEC-9594-332CF3FDF2D0}"/>
              </a:ext>
            </a:extLst>
          </p:cNvPr>
          <p:cNvSpPr/>
          <p:nvPr/>
        </p:nvSpPr>
        <p:spPr>
          <a:xfrm>
            <a:off x="2667128" y="4091535"/>
            <a:ext cx="3621366" cy="851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30/4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TP.Hồ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19752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2FB6CBE-9D10-4103-A931-BED4E2CD37D3}"/>
              </a:ext>
            </a:extLst>
          </p:cNvPr>
          <p:cNvSpPr/>
          <p:nvPr/>
        </p:nvSpPr>
        <p:spPr>
          <a:xfrm>
            <a:off x="280366" y="276447"/>
            <a:ext cx="8643825" cy="455681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2F6F1F-F26D-48F1-920E-09AAA2165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86" y="1055274"/>
            <a:ext cx="4795233" cy="3736326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757F9B0-870D-49AD-AB72-7E9B93DFCCC2}"/>
              </a:ext>
            </a:extLst>
          </p:cNvPr>
          <p:cNvSpPr/>
          <p:nvPr/>
        </p:nvSpPr>
        <p:spPr>
          <a:xfrm>
            <a:off x="4572000" y="4041732"/>
            <a:ext cx="670457" cy="460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749363F3-A4C1-416D-B669-40CB613EC0EC}"/>
              </a:ext>
            </a:extLst>
          </p:cNvPr>
          <p:cNvSpPr/>
          <p:nvPr/>
        </p:nvSpPr>
        <p:spPr>
          <a:xfrm>
            <a:off x="821410" y="357851"/>
            <a:ext cx="7144720" cy="616018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c)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Đố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9ABBC-4B36-488B-8547-E7E041533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94" y="1596325"/>
            <a:ext cx="3406820" cy="300667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9562084-D05F-4966-B6B2-686448695376}"/>
              </a:ext>
            </a:extLst>
          </p:cNvPr>
          <p:cNvSpPr/>
          <p:nvPr/>
        </p:nvSpPr>
        <p:spPr>
          <a:xfrm>
            <a:off x="4567256" y="4022252"/>
            <a:ext cx="764154" cy="499939"/>
          </a:xfrm>
          <a:prstGeom prst="rect">
            <a:avLst/>
          </a:prstGeom>
          <a:solidFill>
            <a:srgbClr val="BFE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/>
              </a:rPr>
              <a:t>1/5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20B583F6-15CE-4DFD-A361-E11E89B19E9C}"/>
              </a:ext>
            </a:extLst>
          </p:cNvPr>
          <p:cNvSpPr/>
          <p:nvPr/>
        </p:nvSpPr>
        <p:spPr>
          <a:xfrm>
            <a:off x="821410" y="351491"/>
            <a:ext cx="7144720" cy="616018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Averta Std CY" panose="00000500000000000000" pitchFamily="50" charset="0"/>
              </a:rPr>
              <a:t>N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gày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Chủ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nhật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85B0F2E0-9808-4D0F-9462-7E632C3F3561}"/>
              </a:ext>
            </a:extLst>
          </p:cNvPr>
          <p:cNvSpPr/>
          <p:nvPr/>
        </p:nvSpPr>
        <p:spPr>
          <a:xfrm>
            <a:off x="4786058" y="2057403"/>
            <a:ext cx="343881" cy="1923191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3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AC1A95-2F9F-4943-BA05-651704FBC08B}"/>
              </a:ext>
            </a:extLst>
          </p:cNvPr>
          <p:cNvSpPr/>
          <p:nvPr/>
        </p:nvSpPr>
        <p:spPr>
          <a:xfrm>
            <a:off x="280366" y="276447"/>
            <a:ext cx="8643825" cy="455681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D5FD6-B94F-403F-A73D-0060A5FAC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1" y="1307305"/>
            <a:ext cx="6974237" cy="348276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5903F4-4133-47AE-86BA-AEB575F10E8C}"/>
              </a:ext>
            </a:extLst>
          </p:cNvPr>
          <p:cNvSpPr/>
          <p:nvPr/>
        </p:nvSpPr>
        <p:spPr>
          <a:xfrm>
            <a:off x="1084880" y="353435"/>
            <a:ext cx="6974237" cy="910677"/>
          </a:xfrm>
          <a:prstGeom prst="roundRect">
            <a:avLst/>
          </a:prstGeom>
          <a:solidFill>
            <a:srgbClr val="FFFFCC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Averta Std CY" panose="00000500000000000000" pitchFamily="50" charset="0"/>
              </a:rPr>
              <a:t>N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gày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Quốc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lao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mùng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sẽ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nghỉ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 panose="00000500000000000000" pitchFamily="50" charset="0"/>
                <a:ea typeface="+mn-ea"/>
                <a:cs typeface="+mn-cs"/>
              </a:rPr>
              <a:t>lễ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36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90685" y="-1080190"/>
            <a:ext cx="4726337" cy="7225493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3" y="3499134"/>
            <a:ext cx="2725530" cy="1611956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1616561" y="1437714"/>
            <a:ext cx="5910878" cy="162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90685" y="-1080190"/>
            <a:ext cx="4726337" cy="7225493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8" y="3744686"/>
            <a:ext cx="2491720" cy="1473674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1770743" y="1509486"/>
            <a:ext cx="5558972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1821"/>
          <a:stretch/>
        </p:blipFill>
        <p:spPr>
          <a:xfrm>
            <a:off x="-12448" y="-52721"/>
            <a:ext cx="9143999" cy="4764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8581" y="1"/>
            <a:ext cx="995362" cy="1530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849"/>
            <a:ext cx="9144000" cy="5098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0957" y="1818020"/>
            <a:ext cx="1572986" cy="773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3943" y="1521128"/>
            <a:ext cx="724580" cy="10702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260" y="1570839"/>
            <a:ext cx="8136489" cy="1314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8CD48-2CB1-4DEA-9790-DD60C8CE6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07" y="1707250"/>
            <a:ext cx="7748688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44246" y="-5495"/>
            <a:ext cx="9188246" cy="51683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5" y="380975"/>
            <a:ext cx="2500313" cy="2028825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5407" y="617432"/>
            <a:ext cx="1978819" cy="16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43" y="4424189"/>
            <a:ext cx="1729728" cy="646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535" y="3886201"/>
            <a:ext cx="1800080" cy="12940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7767" y="2779890"/>
            <a:ext cx="1800080" cy="12940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4607" y="3166282"/>
            <a:ext cx="1943369" cy="1397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4197" y="3726094"/>
            <a:ext cx="1800080" cy="12940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4090" y="2850264"/>
            <a:ext cx="1800080" cy="129401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263697" y="3354568"/>
            <a:ext cx="9912078" cy="87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02" y="2573493"/>
            <a:ext cx="967787" cy="952606"/>
          </a:xfrm>
          <a:prstGeom prst="rect">
            <a:avLst/>
          </a:prstGeom>
        </p:spPr>
      </p:pic>
      <p:pic>
        <p:nvPicPr>
          <p:cNvPr id="51" name="Picture 5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09" y="3049796"/>
            <a:ext cx="990941" cy="979282"/>
          </a:xfrm>
          <a:prstGeom prst="rect">
            <a:avLst/>
          </a:prstGeom>
        </p:spPr>
      </p:pic>
      <p:pic>
        <p:nvPicPr>
          <p:cNvPr id="52" name="Picture 5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26" y="3547273"/>
            <a:ext cx="975622" cy="967940"/>
          </a:xfrm>
          <a:prstGeom prst="rect">
            <a:avLst/>
          </a:prstGeom>
        </p:spPr>
      </p:pic>
      <p:pic>
        <p:nvPicPr>
          <p:cNvPr id="53" name="Picture 5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1" y="2606860"/>
            <a:ext cx="956103" cy="941105"/>
          </a:xfrm>
          <a:prstGeom prst="rect">
            <a:avLst/>
          </a:prstGeom>
        </p:spPr>
      </p:pic>
      <p:pic>
        <p:nvPicPr>
          <p:cNvPr id="54" name="Picture 5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2" y="1946008"/>
            <a:ext cx="952209" cy="9372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76" y="1142134"/>
            <a:ext cx="1222134" cy="1021898"/>
          </a:xfrm>
          <a:prstGeom prst="rect">
            <a:avLst/>
          </a:prstGeom>
        </p:spPr>
      </p:pic>
      <p:pic>
        <p:nvPicPr>
          <p:cNvPr id="59" name="Picture 12" descr="Káº¿t quáº£ hÃ¬nh áº£nh cho win text gif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02" y="199667"/>
            <a:ext cx="4044425" cy="40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22" action="ppaction://hlinksldjump"/>
            <a:extLst>
              <a:ext uri="{FF2B5EF4-FFF2-40B4-BE49-F238E27FC236}">
                <a16:creationId xmlns:a16="http://schemas.microsoft.com/office/drawing/2014/main" id="{EB718A37-4680-4FA6-A670-C13DB4463BC6}"/>
              </a:ext>
            </a:extLst>
          </p:cNvPr>
          <p:cNvSpPr/>
          <p:nvPr/>
        </p:nvSpPr>
        <p:spPr>
          <a:xfrm>
            <a:off x="7986233" y="4563307"/>
            <a:ext cx="865232" cy="507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0007 C 0.00104 -0.01227 0.00247 -0.02407 0.00351 -0.03634 C 0.00638 -0.0706 0.00117 -0.04653 0.00729 -0.0956 C 0.0082 -0.10301 0.00924 -0.11065 0.01002 -0.11852 C 0.01224 -0.14004 0.00885 -0.12639 0.01458 -0.15115 C 0.02461 -0.19467 0.01302 -0.13518 0.02786 -0.1875 C 0.02877 -0.19051 0.02942 -0.19467 0.0306 -0.19699 C 0.03203 -0.20115 0.03372 -0.20393 0.03515 -0.20717 C 0.03828 -0.21296 0.03945 -0.21528 0.0427 -0.21713 C 0.05351 -0.22338 0.05755 -0.2206 0.07109 -0.2206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-1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9 -0.14213 L 0.09049 -0.1419 C 0.0944 -0.14699 0.09895 -0.15069 0.10234 -0.15694 C 0.10351 -0.15903 0.10455 -0.16157 0.10586 -0.16319 C 0.1069 -0.16435 0.10833 -0.16458 0.1095 -0.16528 C 0.11849 -0.17592 0.10703 -0.16342 0.11783 -0.17176 C 0.11914 -0.17268 0.12005 -0.175 0.12135 -0.17592 C 0.13125 -0.1831 0.13177 -0.18217 0.14166 -0.18426 L 0.21432 -0.18217 C 0.22005 -0.18194 0.22018 -0.17963 0.225 -0.17592 C 0.22617 -0.175 0.22734 -0.1743 0.22851 -0.17384 C 0.23645 -0.1699 0.23711 -0.1699 0.24401 -0.16736 C 0.24531 -0.16597 0.24635 -0.16435 0.24765 -0.16319 C 0.25078 -0.16041 0.25377 -0.16088 0.25716 -0.15903 C 0.25924 -0.15787 0.26106 -0.15602 0.26315 -0.15486 C 0.26432 -0.15393 0.26562 -0.1537 0.26666 -0.15254 C 0.26914 -0.15023 0.27148 -0.14699 0.27382 -0.14421 C 0.275 -0.14282 0.27604 -0.14074 0.27734 -0.14004 C 0.27864 -0.13935 0.27981 -0.13889 0.28099 -0.13773 C 0.28346 -0.13541 0.28528 -0.13055 0.28815 -0.1294 C 0.29375 -0.12685 0.29218 -0.12986 0.29414 -0.12291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14 -0.12291 L 0.29414 -0.12268 C 0.3207 -0.14074 0.29492 -0.12546 0.35481 -0.13356 C 0.35885 -0.13426 0.36666 -0.13773 0.36666 -0.1375 C 0.36966 -0.1375 0.38541 -0.13588 0.39049 -0.13356 C 0.39257 -0.13264 0.3944 -0.13078 0.39648 -0.1294 C 0.40104 -0.12639 0.39948 -0.12778 0.40481 -0.12523 C 0.40599 -0.12453 0.40716 -0.12361 0.40833 -0.12291 C 0.41406 -0.1162 0.40976 -0.12037 0.41666 -0.11666 C 0.42851 -0.11041 0.41901 -0.11365 0.43216 -0.11041 C 0.43333 -0.10879 0.4345 -0.10717 0.4358 -0.10602 C 0.43685 -0.10509 0.43841 -0.10555 0.43932 -0.10393 C 0.44062 -0.10162 0.44075 -0.09815 0.44166 -0.09537 C 0.4431 -0.0912 0.44609 -0.08426 0.44765 -0.08055 C 0.45039 -0.06574 0.44674 -0.08426 0.45117 -0.06574 C 0.45429 -0.05301 0.44987 -0.06643 0.45481 -0.04884 C 0.45546 -0.04653 0.45638 -0.04467 0.45716 -0.04259 C 0.45755 -0.03958 0.45768 -0.03657 0.45833 -0.03403 C 0.45963 -0.0294 0.46315 -0.02129 0.46315 -0.02106 C 0.46393 -0.01713 0.46406 -0.01227 0.46549 -0.00856 C 0.46836 -0.00092 0.46718 -0.00463 0.46914 0.00209 " pathEditMode="relative" rAng="0" ptsTypes="AAAAAAAAAAAAAAAAAAA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9 L 0.46914 0.00232 C 0.4707 -0.00393 0.47474 -0.01921 0.47747 -0.02546 C 0.47838 -0.02801 0.47994 -0.02963 0.48099 -0.03194 C 0.4819 -0.03379 0.48255 -0.03611 0.48333 -0.03819 C 0.48541 -0.04953 0.4832 -0.04028 0.48815 -0.05092 C 0.48906 -0.05301 0.48971 -0.05532 0.49049 -0.0574 C 0.49166 -0.06018 0.4931 -0.06273 0.49414 -0.06574 C 0.49505 -0.06852 0.49544 -0.07176 0.49648 -0.0743 C 0.49739 -0.07662 0.49895 -0.07824 0.5 -0.08055 C 0.50091 -0.08264 0.50156 -0.08495 0.50247 -0.08703 C 0.50351 -0.08935 0.50507 -0.09097 0.50599 -0.09328 C 0.51054 -0.10486 0.5056 -0.1 0.51198 -0.10393 C 0.5233 -0.12407 0.50989 -0.09815 0.51679 -0.11666 C 0.5177 -0.11898 0.51927 -0.1206 0.52031 -0.12291 C 0.52526 -0.13356 0.51966 -0.12569 0.5263 -0.13356 C 0.52708 -0.13565 0.5276 -0.13819 0.52864 -0.13981 C 0.53007 -0.14236 0.53541 -0.14722 0.53698 -0.14838 C 0.53932 -0.15 0.54179 -0.15115 0.54414 -0.15254 C 0.54531 -0.15324 0.54648 -0.15463 0.54765 -0.15463 C 0.56276 -0.15694 0.55716 -0.15671 0.56445 -0.15671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7 -0.17245 0.57018 -0.18912 0.57395 -0.20416 C 0.57539 -0.21065 0.57825 -0.21504 0.57994 -0.22106 C 0.58151 -0.22615 0.58255 -0.23194 0.58359 -0.2375 C 0.58424 -0.2412 0.58385 -0.24583 0.58476 -0.24884 C 0.58554 -0.25162 0.58724 -0.25208 0.58828 -0.2544 C 0.58958 -0.25694 0.59075 -0.26018 0.59205 -0.26273 C 0.5931 -0.26504 0.59453 -0.2662 0.59557 -0.26828 C 0.59856 -0.27453 0.60065 -0.28264 0.60403 -0.28773 L 0.61119 -0.29907 C 0.61237 -0.30092 0.61341 -0.30347 0.61484 -0.30463 L 0.61849 -0.3074 C 0.62382 -0.32592 0.61757 -0.30764 0.62448 -0.31875 C 0.62591 -0.32083 0.62682 -0.32407 0.62799 -0.32685 C 0.63046 -0.33171 0.63294 -0.33611 0.63528 -0.34097 C 0.64218 -0.35532 0.63528 -0.34398 0.64492 -0.36041 C 0.64726 -0.36412 0.64935 -0.36921 0.65208 -0.37153 C 0.65325 -0.37245 0.65455 -0.37291 0.65573 -0.37407 C 0.6582 -0.37685 0.66041 -0.38055 0.66289 -0.38264 C 0.66523 -0.38449 0.6677 -0.38449 0.67018 -0.38541 C 0.67226 -0.38727 0.67408 -0.38935 0.67617 -0.39097 C 0.68333 -0.39606 0.68619 -0.39676 0.69296 -0.39907 C 0.70247 -0.39861 0.7233 -0.39977 0.73632 -0.39375 C 0.73893 -0.39259 0.74257 -0.38819 0.74466 -0.38541 C 0.74596 -0.38356 0.747 -0.38125 0.7483 -0.37986 C 0.74987 -0.37847 0.75156 -0.37778 0.75312 -0.37685 C 0.75442 -0.37407 0.75546 -0.37106 0.75677 -0.36875 C 0.76497 -0.35278 0.75768 -0.36921 0.76171 -0.36041 " pathEditMode="relative" rAng="0" ptsTypes="AAAAAAAAAAAAAAAAAAAAAAAAAAA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44246" y="-5495"/>
            <a:ext cx="9188246" cy="5168388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489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910A472-1AF6-46A5-851C-0B2FA5203856}"/>
              </a:ext>
            </a:extLst>
          </p:cNvPr>
          <p:cNvSpPr/>
          <p:nvPr/>
        </p:nvSpPr>
        <p:spPr>
          <a:xfrm>
            <a:off x="812107" y="872837"/>
            <a:ext cx="7604546" cy="4012376"/>
          </a:xfrm>
          <a:prstGeom prst="rect">
            <a:avLst/>
          </a:prstGeom>
          <a:solidFill>
            <a:sysClr val="window" lastClr="FFFFFF">
              <a:alpha val="95000"/>
            </a:sys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083DB1-4D58-4353-86DD-F447C25F1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332" y="1745066"/>
            <a:ext cx="4206663" cy="29525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BA0785-27C0-4137-9011-8CF7BBB4D29B}"/>
              </a:ext>
            </a:extLst>
          </p:cNvPr>
          <p:cNvSpPr txBox="1"/>
          <p:nvPr/>
        </p:nvSpPr>
        <p:spPr>
          <a:xfrm>
            <a:off x="2777278" y="1034202"/>
            <a:ext cx="3589444" cy="52322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B1347F-624C-4040-B140-3CA5E84ECADA}"/>
              </a:ext>
            </a:extLst>
          </p:cNvPr>
          <p:cNvSpPr txBox="1"/>
          <p:nvPr/>
        </p:nvSpPr>
        <p:spPr>
          <a:xfrm>
            <a:off x="2733032" y="1745066"/>
            <a:ext cx="3633690" cy="52322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800" kern="0" dirty="0" err="1">
                <a:solidFill>
                  <a:prstClr val="black"/>
                </a:solidFill>
              </a:rPr>
              <a:t>Tháng</a:t>
            </a:r>
            <a:r>
              <a:rPr lang="en-US" sz="2800" kern="0" dirty="0">
                <a:solidFill>
                  <a:prstClr val="black"/>
                </a:solidFill>
              </a:rPr>
              <a:t> 10 </a:t>
            </a:r>
            <a:r>
              <a:rPr lang="en-US" sz="2800" kern="0" dirty="0" err="1">
                <a:solidFill>
                  <a:prstClr val="black"/>
                </a:solidFill>
              </a:rPr>
              <a:t>có</a:t>
            </a:r>
            <a:r>
              <a:rPr lang="en-US" sz="2800" kern="0" dirty="0">
                <a:solidFill>
                  <a:prstClr val="black"/>
                </a:solidFill>
              </a:rPr>
              <a:t> 31 </a:t>
            </a:r>
            <a:r>
              <a:rPr lang="en-US" sz="2800" kern="0" dirty="0" err="1">
                <a:solidFill>
                  <a:prstClr val="black"/>
                </a:solidFill>
              </a:rPr>
              <a:t>ngày</a:t>
            </a:r>
            <a:endParaRPr lang="en-US" sz="2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44246" y="-5495"/>
            <a:ext cx="9188246" cy="5168388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59A66-E9A3-42E9-BABE-9AB09B023638}"/>
              </a:ext>
            </a:extLst>
          </p:cNvPr>
          <p:cNvSpPr/>
          <p:nvPr/>
        </p:nvSpPr>
        <p:spPr>
          <a:xfrm>
            <a:off x="769727" y="773516"/>
            <a:ext cx="7604546" cy="4012376"/>
          </a:xfrm>
          <a:prstGeom prst="rect">
            <a:avLst/>
          </a:prstGeom>
          <a:solidFill>
            <a:sysClr val="window" lastClr="FFFFFF">
              <a:alpha val="95000"/>
            </a:sys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2B042D-FFF9-4294-A9A3-938B24C33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332" y="1745066"/>
            <a:ext cx="4206663" cy="29525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699E02-3BC1-405A-9B28-185D6BB84676}"/>
              </a:ext>
            </a:extLst>
          </p:cNvPr>
          <p:cNvSpPr txBox="1"/>
          <p:nvPr/>
        </p:nvSpPr>
        <p:spPr>
          <a:xfrm>
            <a:off x="2277460" y="997681"/>
            <a:ext cx="4544834" cy="52322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31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tháng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10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thứ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mấy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3F129-D4E7-4401-8B78-B925E65EC025}"/>
              </a:ext>
            </a:extLst>
          </p:cNvPr>
          <p:cNvSpPr txBox="1"/>
          <p:nvPr/>
        </p:nvSpPr>
        <p:spPr>
          <a:xfrm>
            <a:off x="2277460" y="997681"/>
            <a:ext cx="4589080" cy="52322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800" kern="0" dirty="0" err="1">
                <a:solidFill>
                  <a:prstClr val="black"/>
                </a:solidFill>
              </a:rPr>
              <a:t>Ngày</a:t>
            </a:r>
            <a:r>
              <a:rPr lang="en-US" sz="2800" kern="0" dirty="0">
                <a:solidFill>
                  <a:prstClr val="black"/>
                </a:solidFill>
              </a:rPr>
              <a:t> 31 </a:t>
            </a:r>
            <a:r>
              <a:rPr lang="en-US" sz="2800" kern="0" dirty="0" err="1">
                <a:solidFill>
                  <a:prstClr val="black"/>
                </a:solidFill>
              </a:rPr>
              <a:t>tháng</a:t>
            </a:r>
            <a:r>
              <a:rPr lang="en-US" sz="2800" kern="0" dirty="0">
                <a:solidFill>
                  <a:prstClr val="black"/>
                </a:solidFill>
              </a:rPr>
              <a:t> 10 </a:t>
            </a:r>
            <a:r>
              <a:rPr lang="en-US" sz="2800" kern="0" dirty="0" err="1">
                <a:solidFill>
                  <a:prstClr val="black"/>
                </a:solidFill>
              </a:rPr>
              <a:t>là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chủ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nhât</a:t>
            </a:r>
            <a:r>
              <a:rPr lang="en-US" sz="2800" kern="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9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44246" y="-5495"/>
            <a:ext cx="9188246" cy="5168388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0915" y="176981"/>
            <a:ext cx="7875638" cy="32509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2832" y="366655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rgbClr val="FFFF00"/>
                </a:solidFill>
                <a:latin typeface="Montserrat Alternates Black" panose="00000A00000000000000" pitchFamily="50" charset="0"/>
              </a:rPr>
              <a:t>B. 5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11" y="4478738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rgbClr val="FFFF00"/>
                </a:solidFill>
                <a:latin typeface="Montserrat Alternates Black" panose="00000A00000000000000" pitchFamily="50" charset="0"/>
              </a:rPr>
              <a:t>C. 3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92832" y="4478738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rgbClr val="FFFF00"/>
                </a:solidFill>
                <a:latin typeface="Montserrat Alternates Black" panose="00000A00000000000000" pitchFamily="50" charset="0"/>
              </a:rPr>
              <a:t>D. 2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0046" y="3702615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rgbClr val="FFFF00"/>
                </a:solidFill>
                <a:latin typeface="Montserrat Alternates Black" panose="00000A00000000000000" pitchFamily="50" charset="0"/>
              </a:rPr>
              <a:t>A. 4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72362" y="3477182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89307" y="4302526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87998" y="4222817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112776" y="3434899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B5BD7B-0701-4DB9-9874-D87FC9D3F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7037" y="970984"/>
            <a:ext cx="3704117" cy="23347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59FC92-EE78-4CF2-994E-E9B9623445BB}"/>
              </a:ext>
            </a:extLst>
          </p:cNvPr>
          <p:cNvSpPr txBox="1"/>
          <p:nvPr/>
        </p:nvSpPr>
        <p:spPr>
          <a:xfrm>
            <a:off x="2156433" y="283661"/>
            <a:ext cx="4786888" cy="52322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44246" y="-5495"/>
            <a:ext cx="9188246" cy="5168388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0915" y="176981"/>
            <a:ext cx="7875638" cy="32509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6736" y="3688963"/>
            <a:ext cx="3512852" cy="6190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Đúng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5718" y="3782885"/>
            <a:ext cx="3512852" cy="6190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Sai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44068" y="3571817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725280" y="3518959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B5BD7B-0701-4DB9-9874-D87FC9D3F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791" y="1279722"/>
            <a:ext cx="3704117" cy="20875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59FC92-EE78-4CF2-994E-E9B9623445BB}"/>
              </a:ext>
            </a:extLst>
          </p:cNvPr>
          <p:cNvSpPr txBox="1"/>
          <p:nvPr/>
        </p:nvSpPr>
        <p:spPr>
          <a:xfrm>
            <a:off x="2156433" y="283661"/>
            <a:ext cx="4538835" cy="954107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2800" kern="0" dirty="0" err="1">
                <a:solidFill>
                  <a:prstClr val="black"/>
                </a:solidFill>
              </a:rPr>
              <a:t>Ngày</a:t>
            </a:r>
            <a:r>
              <a:rPr lang="en-US" sz="2800" kern="0" dirty="0">
                <a:solidFill>
                  <a:prstClr val="black"/>
                </a:solidFill>
              </a:rPr>
              <a:t> 15 </a:t>
            </a:r>
            <a:r>
              <a:rPr lang="en-US" sz="2800" kern="0" dirty="0" err="1">
                <a:solidFill>
                  <a:prstClr val="black"/>
                </a:solidFill>
              </a:rPr>
              <a:t>tháng</a:t>
            </a:r>
            <a:r>
              <a:rPr lang="en-US" sz="2800" kern="0" dirty="0">
                <a:solidFill>
                  <a:prstClr val="black"/>
                </a:solidFill>
              </a:rPr>
              <a:t> 10 </a:t>
            </a:r>
            <a:r>
              <a:rPr lang="en-US" sz="2800" kern="0" dirty="0" err="1">
                <a:solidFill>
                  <a:prstClr val="black"/>
                </a:solidFill>
              </a:rPr>
              <a:t>là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thứ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bảy</a:t>
            </a:r>
            <a:r>
              <a:rPr lang="en-US" sz="2800" kern="0" dirty="0">
                <a:solidFill>
                  <a:prstClr val="black"/>
                </a:solidFill>
              </a:rPr>
              <a:t>.</a:t>
            </a:r>
            <a:br>
              <a:rPr lang="en-US" sz="2800" kern="0" dirty="0">
                <a:solidFill>
                  <a:prstClr val="black"/>
                </a:solidFill>
              </a:rPr>
            </a:b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err="1">
                <a:solidFill>
                  <a:prstClr val="black"/>
                </a:solidFill>
              </a:rPr>
              <a:t>Đúng</a:t>
            </a:r>
            <a:r>
              <a:rPr lang="en-US" sz="2800" kern="0" dirty="0">
                <a:solidFill>
                  <a:prstClr val="black"/>
                </a:solidFill>
              </a:rPr>
              <a:t> hay </a:t>
            </a:r>
            <a:r>
              <a:rPr lang="en-US" sz="2800" kern="0" dirty="0" err="1">
                <a:solidFill>
                  <a:prstClr val="black"/>
                </a:solidFill>
              </a:rPr>
              <a:t>sai</a:t>
            </a:r>
            <a:r>
              <a:rPr lang="en-US" sz="2800" kern="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47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44246" y="-5495"/>
            <a:ext cx="9188246" cy="5168388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196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0915" y="176981"/>
            <a:ext cx="7875638" cy="46828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B5BD7B-0701-4DB9-9874-D87FC9D3F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776" y="1156224"/>
            <a:ext cx="6309380" cy="35557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59FC92-EE78-4CF2-994E-E9B9623445BB}"/>
              </a:ext>
            </a:extLst>
          </p:cNvPr>
          <p:cNvSpPr txBox="1"/>
          <p:nvPr/>
        </p:nvSpPr>
        <p:spPr>
          <a:xfrm>
            <a:off x="1716019" y="436191"/>
            <a:ext cx="6002137" cy="52322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đ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ợc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nghỉ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học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vào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những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nào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927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660</Words>
  <Application>Microsoft Office PowerPoint</Application>
  <PresentationFormat>On-screen Show (16:9)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宋体</vt:lpstr>
      <vt:lpstr>Arial</vt:lpstr>
      <vt:lpstr>Averta Std CY</vt:lpstr>
      <vt:lpstr>Calibri</vt:lpstr>
      <vt:lpstr>Calibri Light</vt:lpstr>
      <vt:lpstr>Coiny</vt:lpstr>
      <vt:lpstr>Montserrat Alternates Black</vt:lpstr>
      <vt:lpstr>Trebuchet MS</vt:lpstr>
      <vt:lpstr>迷你简细行楷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129</cp:revision>
  <dcterms:created xsi:type="dcterms:W3CDTF">2019-03-07T14:08:15Z</dcterms:created>
  <dcterms:modified xsi:type="dcterms:W3CDTF">2021-09-24T11:39:17Z</dcterms:modified>
</cp:coreProperties>
</file>